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4"/>
  </p:notesMasterIdLst>
  <p:sldIdLst>
    <p:sldId id="257" r:id="rId2"/>
    <p:sldId id="327" r:id="rId3"/>
    <p:sldId id="354" r:id="rId4"/>
    <p:sldId id="378" r:id="rId5"/>
    <p:sldId id="370" r:id="rId6"/>
    <p:sldId id="376" r:id="rId7"/>
    <p:sldId id="371" r:id="rId8"/>
    <p:sldId id="355" r:id="rId9"/>
    <p:sldId id="372" r:id="rId10"/>
    <p:sldId id="302" r:id="rId11"/>
    <p:sldId id="305" r:id="rId12"/>
    <p:sldId id="307" r:id="rId13"/>
    <p:sldId id="309" r:id="rId14"/>
    <p:sldId id="310" r:id="rId15"/>
    <p:sldId id="368" r:id="rId16"/>
    <p:sldId id="369" r:id="rId17"/>
    <p:sldId id="374" r:id="rId18"/>
    <p:sldId id="356" r:id="rId19"/>
    <p:sldId id="359" r:id="rId20"/>
    <p:sldId id="332" r:id="rId21"/>
    <p:sldId id="304" r:id="rId22"/>
    <p:sldId id="367" r:id="rId23"/>
    <p:sldId id="330" r:id="rId24"/>
    <p:sldId id="301" r:id="rId25"/>
    <p:sldId id="351" r:id="rId26"/>
    <p:sldId id="363" r:id="rId27"/>
    <p:sldId id="364" r:id="rId28"/>
    <p:sldId id="365" r:id="rId29"/>
    <p:sldId id="333" r:id="rId30"/>
    <p:sldId id="366" r:id="rId31"/>
    <p:sldId id="353" r:id="rId32"/>
    <p:sldId id="329" r:id="rId3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B03D5"/>
    <a:srgbClr val="06C1C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043" autoAdjust="0"/>
    <p:restoredTop sz="94660"/>
  </p:normalViewPr>
  <p:slideViewPr>
    <p:cSldViewPr>
      <p:cViewPr varScale="1">
        <p:scale>
          <a:sx n="70" d="100"/>
          <a:sy n="70" d="100"/>
        </p:scale>
        <p:origin x="-115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AAEEB6-245C-4964-9606-C1993887BE58}" type="datetimeFigureOut">
              <a:rPr lang="ru-RU" smtClean="0"/>
              <a:t>29.11.2018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AAFDAA-6590-49BD-87C5-5D376002E0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28585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29.11.2018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29.11.2018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29.11.2018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29.11.2018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29.11.2018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29.11.2018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29.11.2018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29.11.2018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29.11.2018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29.11.2018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29.11.2018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29.11.2018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46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hyperlink" Target="mailto:mdou151@list.ru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 trans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4529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107504" y="260648"/>
            <a:ext cx="87849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бюджетное дошкольное образовательное учреждение  </a:t>
            </a:r>
            <a:endParaRPr lang="ru-RU" sz="20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Детский сад № 151 комбинированного вида</a:t>
            </a:r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</a:p>
          <a:p>
            <a:pPr algn="ctr"/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Ново-Савиновского района </a:t>
            </a:r>
            <a:r>
              <a:rPr lang="ru-RU" sz="20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г.Казани</a:t>
            </a:r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0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4675551"/>
            <a:ext cx="9144000" cy="216923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65248" y="1844824"/>
            <a:ext cx="8424936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2B03D5"/>
                </a:solidFill>
              </a:rPr>
              <a:t>Реализация </a:t>
            </a:r>
            <a:r>
              <a:rPr lang="ru-RU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2B03D5"/>
                </a:solidFill>
              </a:rPr>
              <a:t>новых организационно-экономических моделей </a:t>
            </a:r>
          </a:p>
          <a:p>
            <a:pPr algn="ctr"/>
            <a:r>
              <a:rPr lang="ru-RU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2B03D5"/>
                </a:solidFill>
              </a:rPr>
              <a:t>в дошкольном образовании </a:t>
            </a:r>
          </a:p>
          <a:p>
            <a:pPr algn="ctr"/>
            <a:r>
              <a:rPr lang="ru-RU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2B03D5"/>
                </a:solidFill>
              </a:rPr>
              <a:t>на примере создания консультационного центра</a:t>
            </a:r>
          </a:p>
          <a:p>
            <a:pPr algn="ctr"/>
            <a:endParaRPr lang="ru-RU" sz="48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2B03D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9390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8352928" cy="1944216"/>
          </a:xfrm>
        </p:spPr>
        <p:txBody>
          <a:bodyPr/>
          <a:lstStyle/>
          <a:p>
            <a:pPr marL="0" indent="0" algn="ctr">
              <a:buNone/>
            </a:pPr>
            <a:r>
              <a:rPr lang="ru-RU" sz="48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Модели работы консультационного центра</a:t>
            </a:r>
            <a:endParaRPr lang="ru-RU" sz="480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467544" y="2204864"/>
            <a:ext cx="8424936" cy="3380019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</a:rPr>
              <a:t>психолого-педагогическая модель</a:t>
            </a:r>
          </a:p>
          <a:p>
            <a:r>
              <a:rPr lang="ru-RU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диагностическая модель</a:t>
            </a:r>
          </a:p>
          <a:p>
            <a:r>
              <a:rPr lang="ru-RU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</a:rPr>
              <a:t>консультативная </a:t>
            </a:r>
            <a:r>
              <a:rPr lang="ru-RU" sz="4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</a:rPr>
              <a:t>модель </a:t>
            </a:r>
          </a:p>
        </p:txBody>
      </p:sp>
      <p:pic>
        <p:nvPicPr>
          <p:cNvPr id="3074" name="Picture 2" descr="C:\Users\Методический\Desktop\методист казань\грант\картинки\орпо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69" b="7365"/>
          <a:stretch/>
        </p:blipFill>
        <p:spPr bwMode="auto">
          <a:xfrm>
            <a:off x="5580111" y="4887021"/>
            <a:ext cx="2557125" cy="17457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4276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9512" y="408206"/>
            <a:ext cx="8533456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4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2B03D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sz="4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Программы: </a:t>
            </a:r>
          </a:p>
          <a:p>
            <a:pPr lvl="0" algn="ctr"/>
            <a:endParaRPr lang="ru-RU" sz="32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2B03D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54013" lvl="0" indent="1588"/>
            <a:r>
              <a:rPr lang="ru-RU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2B03D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ru-RU" sz="3600" b="1" i="1" u="sng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2B03D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Речевичок</a:t>
            </a:r>
            <a:r>
              <a:rPr lang="ru-RU" sz="3600" b="1" i="1" u="sng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2B03D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36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54013" lvl="0" indent="1588"/>
            <a:r>
              <a:rPr lang="ru-RU" sz="3600" b="1" i="1" u="sng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ru-RU" sz="3600" b="1" i="1" u="sng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Какой </a:t>
            </a:r>
            <a:r>
              <a:rPr lang="ru-RU" sz="3600" b="1" i="1" u="sng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</a:t>
            </a:r>
            <a:endParaRPr lang="ru-RU" sz="36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54013" lvl="0" indent="1588"/>
            <a:r>
              <a:rPr lang="ru-RU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ru-RU" sz="3600" b="1" i="1" u="sng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2B03D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Монтессори</a:t>
            </a:r>
            <a:r>
              <a:rPr lang="ru-RU" sz="3600" b="1" i="1" u="sng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2B03D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-клуб</a:t>
            </a:r>
            <a:endParaRPr lang="ru-RU" sz="36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54013" lvl="0" indent="1588"/>
            <a:r>
              <a:rPr lang="ru-RU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ru-RU" sz="3600" b="1" i="1" u="sng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3600" b="1" i="1" u="sng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ногу со </a:t>
            </a:r>
            <a:r>
              <a:rPr lang="ru-RU" sz="3600" b="1" i="1" u="sng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временем </a:t>
            </a:r>
            <a:endParaRPr lang="ru-RU" sz="360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 descr="C:\Users\Методический\Desktop\методист казань\грант\картинки\роропр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27"/>
          <a:stretch/>
        </p:blipFill>
        <p:spPr bwMode="auto">
          <a:xfrm>
            <a:off x="611560" y="4052188"/>
            <a:ext cx="2016224" cy="233497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Методический\Desktop\методист казань\грант\картинки\1407259307_content14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2309" y="3429000"/>
            <a:ext cx="2529115" cy="295816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1881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116632"/>
            <a:ext cx="6512511" cy="1143000"/>
          </a:xfrm>
        </p:spPr>
        <p:txBody>
          <a:bodyPr/>
          <a:lstStyle/>
          <a:p>
            <a:pPr marL="0" indent="0" algn="ctr">
              <a:buNone/>
            </a:pPr>
            <a:r>
              <a:rPr lang="ru-RU" sz="48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Цели проекта: </a:t>
            </a:r>
            <a:br>
              <a:rPr lang="ru-RU" sz="48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251520" y="1124744"/>
            <a:ext cx="8712968" cy="5586020"/>
          </a:xfrm>
        </p:spPr>
        <p:txBody>
          <a:bodyPr>
            <a:normAutofit/>
          </a:bodyPr>
          <a:lstStyle/>
          <a:p>
            <a:pPr algn="just" eaLnBrk="0" fontAlgn="base" hangingPunct="0"/>
            <a:r>
              <a:rPr lang="ru-RU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</a:t>
            </a:r>
            <a:r>
              <a:rPr lang="ru-RU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оптимальных условий для обеспечения консультационной помощи родителям детей с ТНР, осуществление квалифицированной, консультативной поддержки семей, воспитывающих детей с ТНР; </a:t>
            </a:r>
          </a:p>
          <a:p>
            <a:pPr eaLnBrk="0" fontAlgn="base" hangingPunct="0"/>
            <a:r>
              <a:rPr lang="ru-RU" sz="2400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</a:t>
            </a:r>
            <a:r>
              <a:rPr lang="ru-RU" sz="2400" b="1" i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психолого-педагогических условий для обеспечения коррекции недостатков речевого развития у детей от 3 лет и старше оказание коррекционной (медико-психолого-педагогической) помощи детям с ТНР, социальная адаптация детей с ТНР в обществе;</a:t>
            </a:r>
          </a:p>
          <a:p>
            <a:pPr eaLnBrk="0" fontAlgn="base" hangingPunct="0"/>
            <a:r>
              <a:rPr lang="ru-RU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</a:t>
            </a:r>
            <a:r>
              <a:rPr lang="ru-RU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условий для оказания методической помощи педагогам ДОО по работе с детьми с ТНР. оказание консультативной помощи педагогам ОО ДОО в вопросах воспитания, обучения и развития детей дошкольного возраста с ТНР.</a:t>
            </a:r>
          </a:p>
          <a:p>
            <a:pPr marL="4572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26549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32" y="260648"/>
            <a:ext cx="6512511" cy="1143000"/>
          </a:xfrm>
        </p:spPr>
        <p:txBody>
          <a:bodyPr/>
          <a:lstStyle/>
          <a:p>
            <a:pPr marL="0" indent="0" algn="ctr">
              <a:buNone/>
            </a:pPr>
            <a:r>
              <a:rPr lang="ru-RU" sz="48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Задачи проекта:</a:t>
            </a:r>
            <a:br>
              <a:rPr lang="ru-RU" sz="48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67544" y="1268760"/>
            <a:ext cx="8208912" cy="52937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fontAlgn="base" hangingPunct="0"/>
            <a:r>
              <a:rPr lang="ru-RU" sz="2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*своевременное выявление детей с ТНР;</a:t>
            </a:r>
          </a:p>
          <a:p>
            <a:pPr eaLnBrk="0" fontAlgn="base" hangingPunct="0"/>
            <a:r>
              <a:rPr lang="ru-RU" sz="2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ru-RU" sz="2600" b="1" i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определение потребностей семьи, воспитывающих детей с ТНР; </a:t>
            </a:r>
          </a:p>
          <a:p>
            <a:pPr eaLnBrk="0" fontAlgn="base" hangingPunct="0"/>
            <a:r>
              <a:rPr lang="ru-RU" sz="2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*комплексная психолого-педагогическая диагностика речи детей дошкольного возраста;</a:t>
            </a:r>
          </a:p>
          <a:p>
            <a:pPr eaLnBrk="0" fontAlgn="base" hangingPunct="0"/>
            <a:r>
              <a:rPr lang="ru-RU" sz="2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ru-RU" sz="2600" b="1" i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коррекция речевых нарушений (осуществление индивидуально-ориентированной МППП детям с ТНР);</a:t>
            </a:r>
          </a:p>
          <a:p>
            <a:pPr eaLnBrk="0" fontAlgn="base" hangingPunct="0"/>
            <a:r>
              <a:rPr lang="ru-RU" sz="2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*участие в просветительской деятельности, направленной на повышение психолого-педагогической и медико-социальной культуры родителей, воспитывающие детей с ТНР, педагогических работников ДОО.</a:t>
            </a:r>
          </a:p>
        </p:txBody>
      </p:sp>
    </p:spTree>
    <p:extLst>
      <p:ext uri="{BB962C8B-B14F-4D97-AF65-F5344CB8AC3E}">
        <p14:creationId xmlns:p14="http://schemas.microsoft.com/office/powerpoint/2010/main" val="3757285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8424936" cy="1656184"/>
          </a:xfrm>
        </p:spPr>
        <p:txBody>
          <a:bodyPr/>
          <a:lstStyle/>
          <a:p>
            <a:pPr marL="0" indent="0" algn="ctr">
              <a:buNone/>
            </a:pPr>
            <a:r>
              <a:rPr lang="ru-RU" sz="48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направления деятельности проекта:</a:t>
            </a:r>
            <a:br>
              <a:rPr lang="ru-RU" sz="48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79512" y="2060848"/>
            <a:ext cx="8712968" cy="4536504"/>
          </a:xfrm>
        </p:spPr>
        <p:txBody>
          <a:bodyPr>
            <a:normAutofit/>
          </a:bodyPr>
          <a:lstStyle/>
          <a:p>
            <a:pPr eaLnBrk="0" fontAlgn="base" hangingPunct="0"/>
            <a:r>
              <a:rPr lang="ru-RU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диагностическое;</a:t>
            </a:r>
            <a:endParaRPr lang="ru-RU" sz="5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0" fontAlgn="base" hangingPunct="0"/>
            <a:r>
              <a:rPr lang="ru-RU" sz="5400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проектное;</a:t>
            </a:r>
            <a:endParaRPr lang="ru-RU" sz="5400" b="1" i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 eaLnBrk="0" fontAlgn="base" hangingPunct="0"/>
            <a:r>
              <a:rPr lang="ru-RU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r>
              <a:rPr lang="ru-RU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налитическое.</a:t>
            </a:r>
          </a:p>
          <a:p>
            <a:pPr marL="45720" indent="0">
              <a:buNone/>
            </a:pPr>
            <a:endParaRPr lang="ru-RU" i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4361711"/>
            <a:ext cx="2736304" cy="20498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11321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411" y="432300"/>
            <a:ext cx="7932037" cy="5949028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1067455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G:\сотрудник кц 3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942" y="366747"/>
            <a:ext cx="8072522" cy="6014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5330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G:\сотрудник кц 2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404664"/>
            <a:ext cx="7825648" cy="5845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6062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733" t="-2476" r="7733" b="2476"/>
          <a:stretch/>
        </p:blipFill>
        <p:spPr>
          <a:xfrm>
            <a:off x="4363441" y="408863"/>
            <a:ext cx="4601047" cy="25880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78623"/>
            <a:ext cx="4176464" cy="29767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1" t="659" r="1587" b="-659"/>
          <a:stretch/>
        </p:blipFill>
        <p:spPr bwMode="auto">
          <a:xfrm>
            <a:off x="395536" y="3573016"/>
            <a:ext cx="4032448" cy="2738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6" t="18804" r="3209" b="12839"/>
          <a:stretch/>
        </p:blipFill>
        <p:spPr bwMode="auto">
          <a:xfrm>
            <a:off x="4713668" y="3683358"/>
            <a:ext cx="4250820" cy="24819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11702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:\Users\Методический\Desktop\грант\фото кабинетов\20161129_112937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260648"/>
            <a:ext cx="4320480" cy="28775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3" t="7765" r="10327" b="12529"/>
          <a:stretch/>
        </p:blipFill>
        <p:spPr bwMode="auto">
          <a:xfrm>
            <a:off x="347730" y="260648"/>
            <a:ext cx="3864230" cy="28775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18"/>
          <a:stretch/>
        </p:blipFill>
        <p:spPr bwMode="auto">
          <a:xfrm>
            <a:off x="4484914" y="3510514"/>
            <a:ext cx="4335558" cy="3054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89" y="3462538"/>
            <a:ext cx="4137854" cy="30770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84266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260648"/>
            <a:ext cx="7482298" cy="49476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Скругленный прямоугольник 4"/>
          <p:cNvSpPr/>
          <p:nvPr/>
        </p:nvSpPr>
        <p:spPr>
          <a:xfrm>
            <a:off x="611560" y="4869160"/>
            <a:ext cx="3456384" cy="1872208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 w="254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dirty="0" smtClean="0">
                <a:solidFill>
                  <a:srgbClr val="002060"/>
                </a:solidFill>
              </a:rPr>
              <a:t>14 групп -  360 детей</a:t>
            </a:r>
            <a:endParaRPr lang="ru-RU" sz="4000" dirty="0">
              <a:solidFill>
                <a:srgbClr val="002060"/>
              </a:solidFill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5292080" y="4869160"/>
            <a:ext cx="3600400" cy="1872208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254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srgbClr val="002060"/>
                </a:solidFill>
              </a:rPr>
              <a:t>75 детей с тяжелыми нарушениями речи</a:t>
            </a:r>
            <a:endParaRPr lang="ru-RU" sz="28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6708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476672"/>
            <a:ext cx="8352928" cy="2232248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График работы консультационного центра</a:t>
            </a:r>
            <a:endParaRPr lang="ru-RU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4225679246"/>
              </p:ext>
            </p:extLst>
          </p:nvPr>
        </p:nvGraphicFramePr>
        <p:xfrm>
          <a:off x="683569" y="2852738"/>
          <a:ext cx="7848870" cy="34565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76263"/>
                <a:gridCol w="2856317"/>
                <a:gridCol w="2616290"/>
              </a:tblGrid>
              <a:tr h="936302"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Для родителей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Для детей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Для педагогов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2520280"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раза в неделю по графику</a:t>
                      </a:r>
                      <a:endParaRPr lang="ru-RU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 индивидуальному графику (коррекционная работа)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раз в месяц</a:t>
                      </a:r>
                      <a:endParaRPr lang="ru-RU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68508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Объект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6062" y="4149080"/>
            <a:ext cx="3786280" cy="25202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270007" y="971982"/>
            <a:ext cx="844898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Отсутствие речи у ребенка с множественными нарушениями </a:t>
            </a:r>
            <a:r>
              <a:rPr lang="ru-RU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развития;</a:t>
            </a:r>
          </a:p>
          <a:p>
            <a:r>
              <a:rPr lang="ru-RU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Определение уровня актуального речевого развития  </a:t>
            </a:r>
            <a:r>
              <a:rPr lang="ru-RU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ребенка;</a:t>
            </a:r>
          </a:p>
          <a:p>
            <a:r>
              <a:rPr lang="ru-RU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Задержка речевого развития у ребенка с нарушением </a:t>
            </a:r>
            <a:r>
              <a:rPr lang="ru-RU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слуха;</a:t>
            </a:r>
          </a:p>
          <a:p>
            <a:r>
              <a:rPr lang="ru-RU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Задержка речевого развития у ребенка младшего дошкольного </a:t>
            </a:r>
            <a:r>
              <a:rPr lang="ru-RU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возраста;</a:t>
            </a:r>
          </a:p>
          <a:p>
            <a:r>
              <a:rPr lang="ru-RU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Запинки в речи у </a:t>
            </a:r>
            <a:r>
              <a:rPr lang="ru-RU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ребенка.</a:t>
            </a:r>
            <a:endParaRPr lang="ru-RU" sz="28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01196" y="208649"/>
            <a:ext cx="85689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Проблемы, с которыми обращаются</a:t>
            </a:r>
            <a:endParaRPr lang="ru-RU" sz="4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3620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521907" y="1340768"/>
            <a:ext cx="6442581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Заикание у </a:t>
            </a:r>
            <a:r>
              <a:rPr lang="ru-RU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подростка;</a:t>
            </a:r>
          </a:p>
          <a:p>
            <a:r>
              <a:rPr lang="ru-RU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Младший школьник плохо </a:t>
            </a:r>
            <a:r>
              <a:rPr lang="ru-RU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читает;</a:t>
            </a:r>
          </a:p>
          <a:p>
            <a:r>
              <a:rPr lang="ru-RU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Недоразвитие речи у ребенка с </a:t>
            </a:r>
            <a:r>
              <a:rPr lang="ru-RU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ДЦП;</a:t>
            </a:r>
          </a:p>
          <a:p>
            <a:r>
              <a:rPr lang="ru-RU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Отсутствие речи у глухого ребенка </a:t>
            </a:r>
            <a:r>
              <a:rPr lang="ru-RU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r>
              <a:rPr lang="ru-RU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Невроз и тревожность у </a:t>
            </a:r>
            <a:r>
              <a:rPr lang="ru-RU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ребенка;</a:t>
            </a:r>
          </a:p>
          <a:p>
            <a:r>
              <a:rPr lang="ru-RU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Страхи у ребенка с </a:t>
            </a:r>
            <a:r>
              <a:rPr lang="ru-RU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ТНР;</a:t>
            </a:r>
          </a:p>
          <a:p>
            <a:r>
              <a:rPr lang="ru-RU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Нарушение контакта с </a:t>
            </a:r>
            <a:r>
              <a:rPr lang="ru-RU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ребенком.</a:t>
            </a:r>
            <a:endParaRPr lang="ru-RU" sz="32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51520" y="260648"/>
            <a:ext cx="863916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Проблемы, с которыми обращаются</a:t>
            </a:r>
          </a:p>
        </p:txBody>
      </p:sp>
      <p:pic>
        <p:nvPicPr>
          <p:cNvPr id="7" name="Объект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438" y="2276872"/>
            <a:ext cx="2298469" cy="34664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75132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07504" y="332656"/>
            <a:ext cx="8856984" cy="6408712"/>
          </a:xfrm>
        </p:spPr>
        <p:txBody>
          <a:bodyPr>
            <a:normAutofit/>
          </a:bodyPr>
          <a:lstStyle/>
          <a:p>
            <a:pPr marL="45720" indent="0" algn="ctr">
              <a:buNone/>
            </a:pPr>
            <a:r>
              <a:rPr lang="ru-RU" sz="4000" b="1" dirty="0" smtClean="0">
                <a:solidFill>
                  <a:srgbClr val="2B03D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Федеральная целевая программа развития </a:t>
            </a:r>
            <a:r>
              <a:rPr lang="ru-RU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образования </a:t>
            </a:r>
            <a:endParaRPr lang="ru-RU" sz="36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" indent="0" algn="ctr">
              <a:buNone/>
            </a:pPr>
            <a:r>
              <a:rPr lang="ru-RU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2016-2020 гг. </a:t>
            </a:r>
            <a:r>
              <a:rPr lang="ru-RU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45720" indent="0" algn="ctr">
              <a:buNone/>
            </a:pPr>
            <a:endParaRPr lang="ru-RU" sz="36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" indent="0" algn="ctr">
              <a:buNone/>
            </a:pPr>
            <a:r>
              <a:rPr lang="ru-RU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Мероприятие </a:t>
            </a:r>
            <a:r>
              <a:rPr lang="ru-RU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2.1. «Реализация новых организационно-экономических моделей и стандартов в дошкольном образовании путем разработки нормативно-правовой базы и экспертно-аналитическое сопровождение ее внедрения</a:t>
            </a:r>
            <a:r>
              <a:rPr lang="ru-RU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36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4688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5" y="404664"/>
            <a:ext cx="8208912" cy="1143000"/>
          </a:xfrm>
        </p:spPr>
        <p:txBody>
          <a:bodyPr/>
          <a:lstStyle/>
          <a:p>
            <a:pPr marL="0" indent="0" algn="ctr">
              <a:buNone/>
            </a:pPr>
            <a:r>
              <a:rPr lang="ru-RU" sz="48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Смета проекта</a:t>
            </a:r>
            <a:endParaRPr lang="ru-RU" sz="480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323528" y="1547664"/>
            <a:ext cx="4860255" cy="150406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70C0"/>
                </a:solidFill>
              </a:rPr>
              <a:t>Внебюджетные средства ДОУ</a:t>
            </a:r>
          </a:p>
          <a:p>
            <a:pPr algn="ctr"/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</a:rPr>
              <a:t>520 800 рублей</a:t>
            </a:r>
            <a:endParaRPr lang="ru-RU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2051720" y="5182659"/>
            <a:ext cx="4392488" cy="122413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70C0"/>
                </a:solidFill>
              </a:rPr>
              <a:t>Средства Гранта</a:t>
            </a:r>
          </a:p>
          <a:p>
            <a:pPr algn="ctr"/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</a:rPr>
              <a:t>1 338 100 рублей</a:t>
            </a:r>
            <a:endParaRPr lang="ru-RU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971600" y="3347119"/>
            <a:ext cx="4752528" cy="144016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70C0"/>
                </a:solidFill>
              </a:rPr>
              <a:t>Средства РТ</a:t>
            </a:r>
          </a:p>
          <a:p>
            <a:pPr algn="ctr"/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</a:rPr>
              <a:t>650 000 рублей</a:t>
            </a:r>
            <a:endParaRPr lang="ru-RU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4168" y="1672899"/>
            <a:ext cx="2733686" cy="3348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355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21" r="21258"/>
          <a:stretch/>
        </p:blipFill>
        <p:spPr>
          <a:xfrm>
            <a:off x="1475656" y="380263"/>
            <a:ext cx="7173028" cy="59845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Скругленный прямоугольник 4"/>
          <p:cNvSpPr/>
          <p:nvPr/>
        </p:nvSpPr>
        <p:spPr>
          <a:xfrm>
            <a:off x="395536" y="4725144"/>
            <a:ext cx="3600400" cy="1872208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 w="254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611560" y="4876418"/>
            <a:ext cx="316835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>
                <a:solidFill>
                  <a:schemeClr val="accent1">
                    <a:lumMod val="75000"/>
                  </a:schemeClr>
                </a:solidFill>
              </a:rPr>
              <a:t>192 ребёнка</a:t>
            </a:r>
            <a:endParaRPr lang="ru-RU" sz="4800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829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476672"/>
            <a:ext cx="8013902" cy="45365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Скругленный прямоугольник 4"/>
          <p:cNvSpPr/>
          <p:nvPr/>
        </p:nvSpPr>
        <p:spPr>
          <a:xfrm>
            <a:off x="5292080" y="4581128"/>
            <a:ext cx="3600400" cy="1872208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254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5508104" y="4732402"/>
            <a:ext cx="316835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>
                <a:solidFill>
                  <a:srgbClr val="7030A0"/>
                </a:solidFill>
              </a:rPr>
              <a:t>192 семьи</a:t>
            </a:r>
            <a:endParaRPr lang="ru-RU" sz="48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4998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476672"/>
            <a:ext cx="7848873" cy="45365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Скругленный прямоугольник 4"/>
          <p:cNvSpPr/>
          <p:nvPr/>
        </p:nvSpPr>
        <p:spPr>
          <a:xfrm>
            <a:off x="395536" y="4577126"/>
            <a:ext cx="3600400" cy="1872208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 w="254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467544" y="4728400"/>
            <a:ext cx="33843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>
                <a:solidFill>
                  <a:schemeClr val="accent1">
                    <a:lumMod val="75000"/>
                  </a:schemeClr>
                </a:solidFill>
              </a:rPr>
              <a:t>18</a:t>
            </a:r>
          </a:p>
          <a:p>
            <a:pPr algn="ctr"/>
            <a:r>
              <a:rPr lang="ru-RU" sz="4800" b="1" dirty="0" smtClean="0">
                <a:solidFill>
                  <a:schemeClr val="accent1">
                    <a:lumMod val="75000"/>
                  </a:schemeClr>
                </a:solidFill>
              </a:rPr>
              <a:t>педагогов</a:t>
            </a:r>
            <a:endParaRPr lang="ru-RU" sz="4800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6956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32656"/>
            <a:ext cx="8320925" cy="46805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Скругленный прямоугольник 4"/>
          <p:cNvSpPr/>
          <p:nvPr/>
        </p:nvSpPr>
        <p:spPr>
          <a:xfrm>
            <a:off x="5148064" y="4437112"/>
            <a:ext cx="3744416" cy="1872208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254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5076056" y="4797152"/>
            <a:ext cx="388843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7030A0"/>
                </a:solidFill>
              </a:rPr>
              <a:t>26 </a:t>
            </a:r>
            <a:r>
              <a:rPr lang="ru-RU" sz="3600" b="1" dirty="0">
                <a:solidFill>
                  <a:srgbClr val="7030A0"/>
                </a:solidFill>
              </a:rPr>
              <a:t>мероприятий</a:t>
            </a:r>
          </a:p>
          <a:p>
            <a:pPr algn="ctr"/>
            <a:r>
              <a:rPr lang="ru-RU" sz="3600" b="1" dirty="0">
                <a:solidFill>
                  <a:srgbClr val="7030A0"/>
                </a:solidFill>
              </a:rPr>
              <a:t>345 человек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65602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85" t="30282" r="24120" b="19747"/>
          <a:stretch/>
        </p:blipFill>
        <p:spPr bwMode="auto">
          <a:xfrm>
            <a:off x="395536" y="908720"/>
            <a:ext cx="8447680" cy="48245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46205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>
          <a:xfrm>
            <a:off x="476905" y="548680"/>
            <a:ext cx="8352928" cy="937104"/>
          </a:xfrm>
        </p:spPr>
        <p:txBody>
          <a:bodyPr>
            <a:normAutofit/>
          </a:bodyPr>
          <a:lstStyle/>
          <a:p>
            <a:pPr algn="ctr">
              <a:lnSpc>
                <a:spcPct val="120000"/>
              </a:lnSpc>
            </a:pPr>
            <a:r>
              <a:rPr lang="ru-RU" sz="4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Приоритетные направления</a:t>
            </a:r>
            <a:endParaRPr lang="ru-RU" sz="4400" dirty="0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251520" y="1666169"/>
            <a:ext cx="4556904" cy="2410903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54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4121480" y="4148682"/>
            <a:ext cx="4896544" cy="2304257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 w="254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260363" y="2394566"/>
            <a:ext cx="439248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chemeClr val="bg2">
                    <a:lumMod val="25000"/>
                  </a:schemeClr>
                </a:solidFill>
              </a:rPr>
              <a:t>Физкультурно-оздоровительная работа</a:t>
            </a:r>
            <a:endParaRPr lang="ru-RU" sz="28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125518" y="4527600"/>
            <a:ext cx="453143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solidFill>
                  <a:schemeClr val="bg2">
                    <a:lumMod val="25000"/>
                  </a:schemeClr>
                </a:solidFill>
              </a:rPr>
              <a:t>К</a:t>
            </a:r>
            <a:r>
              <a:rPr lang="ru-RU" sz="2800" dirty="0" smtClean="0">
                <a:solidFill>
                  <a:schemeClr val="bg2">
                    <a:lumMod val="25000"/>
                  </a:schemeClr>
                </a:solidFill>
              </a:rPr>
              <a:t>валифицированная </a:t>
            </a:r>
            <a:r>
              <a:rPr lang="ru-RU" sz="2800" dirty="0">
                <a:solidFill>
                  <a:schemeClr val="bg2">
                    <a:lumMod val="25000"/>
                  </a:schemeClr>
                </a:solidFill>
              </a:rPr>
              <a:t>коррекция </a:t>
            </a:r>
            <a:r>
              <a:rPr lang="ru-RU" sz="2800" dirty="0" smtClean="0">
                <a:solidFill>
                  <a:schemeClr val="bg2">
                    <a:lumMod val="25000"/>
                  </a:schemeClr>
                </a:solidFill>
              </a:rPr>
              <a:t>недостатков </a:t>
            </a:r>
            <a:r>
              <a:rPr lang="ru-RU" sz="2800" dirty="0">
                <a:solidFill>
                  <a:schemeClr val="bg2">
                    <a:lumMod val="25000"/>
                  </a:schemeClr>
                </a:solidFill>
              </a:rPr>
              <a:t>в развитии </a:t>
            </a:r>
            <a:r>
              <a:rPr lang="ru-RU" sz="2800" dirty="0" smtClean="0">
                <a:solidFill>
                  <a:schemeClr val="bg2">
                    <a:lumMod val="25000"/>
                  </a:schemeClr>
                </a:solidFill>
              </a:rPr>
              <a:t>речи детей</a:t>
            </a:r>
            <a:endParaRPr lang="ru-RU" sz="2800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1027" name="Picture 3" descr="C:\Users\Методический\Desktop\методист казань\грант\картинки\аваав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4511379"/>
            <a:ext cx="2304256" cy="19202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Методический\Desktop\методист казань\грант\картинки\1407259307_content1414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1963679"/>
            <a:ext cx="2376264" cy="18693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6124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Изображения\фото и видео для фильма на августовку\7\сундук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76671"/>
            <a:ext cx="4608512" cy="32678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D:\Изображения\фото и видео для фильма на августовку\9\P111010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92"/>
          <a:stretch/>
        </p:blipFill>
        <p:spPr bwMode="auto">
          <a:xfrm>
            <a:off x="4378329" y="3212976"/>
            <a:ext cx="4304974" cy="32915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Методический\Desktop\методист казань\грант\картинки\1407259307_content141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7" y="836712"/>
            <a:ext cx="2016225" cy="193291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Методический\Desktop\методист казань\грант\картинки\ттттттттттт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61" r="8404"/>
          <a:stretch/>
        </p:blipFill>
        <p:spPr bwMode="auto">
          <a:xfrm>
            <a:off x="1043608" y="4274549"/>
            <a:ext cx="2401488" cy="201756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4025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Методический\Desktop\методист казань\грант\картинки\авава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7" r="4774"/>
          <a:stretch/>
        </p:blipFill>
        <p:spPr bwMode="auto">
          <a:xfrm>
            <a:off x="611560" y="3933056"/>
            <a:ext cx="2825352" cy="208966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Методический\Desktop\методист казань\грант\картинки\1407259307_content14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676864"/>
            <a:ext cx="2016224" cy="23582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D:\Изображения\фото и видео на фильм для гран\видео и фото на грант\20161208_09554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65"/>
          <a:stretch/>
        </p:blipFill>
        <p:spPr bwMode="auto">
          <a:xfrm>
            <a:off x="204626" y="588448"/>
            <a:ext cx="5760639" cy="25350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4" t="6521" r="11897" b="13768"/>
          <a:stretch/>
        </p:blipFill>
        <p:spPr bwMode="auto">
          <a:xfrm>
            <a:off x="3563888" y="3551582"/>
            <a:ext cx="5162938" cy="27535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36698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404664"/>
            <a:ext cx="6512511" cy="1143000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 smtClean="0">
                <a:solidFill>
                  <a:srgbClr val="7030A0"/>
                </a:solidFill>
              </a:rPr>
              <a:t>Наши контакты:</a:t>
            </a:r>
            <a:endParaRPr lang="ru-RU" dirty="0">
              <a:solidFill>
                <a:srgbClr val="7030A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971600" y="2033602"/>
            <a:ext cx="7813376" cy="2601416"/>
          </a:xfrm>
        </p:spPr>
        <p:txBody>
          <a:bodyPr>
            <a:normAutofit/>
          </a:bodyPr>
          <a:lstStyle/>
          <a:p>
            <a:pPr marL="45720" indent="0" algn="ctr">
              <a:buNone/>
            </a:pPr>
            <a:r>
              <a:rPr lang="ru-RU" sz="2800" b="1" dirty="0" smtClean="0">
                <a:solidFill>
                  <a:srgbClr val="7030A0"/>
                </a:solidFill>
              </a:rPr>
              <a:t>420066, </a:t>
            </a:r>
            <a:r>
              <a:rPr lang="ru-RU" sz="2800" b="1" dirty="0" err="1" smtClean="0">
                <a:solidFill>
                  <a:srgbClr val="7030A0"/>
                </a:solidFill>
              </a:rPr>
              <a:t>г.Казань</a:t>
            </a:r>
            <a:r>
              <a:rPr lang="ru-RU" sz="2800" b="1" dirty="0" smtClean="0">
                <a:solidFill>
                  <a:srgbClr val="7030A0"/>
                </a:solidFill>
              </a:rPr>
              <a:t>, </a:t>
            </a:r>
            <a:r>
              <a:rPr lang="ru-RU" sz="2800" b="1" dirty="0" err="1" smtClean="0">
                <a:solidFill>
                  <a:srgbClr val="7030A0"/>
                </a:solidFill>
              </a:rPr>
              <a:t>ул.Бондаренко</a:t>
            </a:r>
            <a:r>
              <a:rPr lang="ru-RU" sz="2800" b="1" dirty="0" smtClean="0">
                <a:solidFill>
                  <a:srgbClr val="7030A0"/>
                </a:solidFill>
              </a:rPr>
              <a:t>, дом 10а</a:t>
            </a:r>
          </a:p>
          <a:p>
            <a:pPr marL="45720" indent="0" algn="ctr">
              <a:buNone/>
            </a:pPr>
            <a:r>
              <a:rPr lang="ru-RU" sz="2800" b="1" dirty="0" smtClean="0">
                <a:solidFill>
                  <a:srgbClr val="7030A0"/>
                </a:solidFill>
              </a:rPr>
              <a:t>Телефон/факс </a:t>
            </a:r>
            <a:r>
              <a:rPr lang="ru-RU" sz="2800" b="1" dirty="0" smtClean="0">
                <a:solidFill>
                  <a:schemeClr val="accent3">
                    <a:lumMod val="75000"/>
                  </a:schemeClr>
                </a:solidFill>
              </a:rPr>
              <a:t>517-80-05</a:t>
            </a:r>
          </a:p>
          <a:p>
            <a:pPr marL="45720" indent="0" algn="ctr">
              <a:buNone/>
            </a:pPr>
            <a:r>
              <a:rPr lang="ru-RU" sz="2800" b="1" dirty="0" smtClean="0">
                <a:solidFill>
                  <a:srgbClr val="7030A0"/>
                </a:solidFill>
              </a:rPr>
              <a:t>Электронная почта </a:t>
            </a:r>
            <a:r>
              <a:rPr lang="en-US" sz="2800" b="1" dirty="0" smtClean="0">
                <a:solidFill>
                  <a:schemeClr val="accent6"/>
                </a:solidFill>
                <a:hlinkClick r:id="rId2"/>
              </a:rPr>
              <a:t>mdou151@list.ru</a:t>
            </a:r>
            <a:endParaRPr lang="en-US" sz="2800" b="1" dirty="0" smtClean="0">
              <a:solidFill>
                <a:schemeClr val="accent6"/>
              </a:solidFill>
            </a:endParaRPr>
          </a:p>
          <a:p>
            <a:pPr marL="45720" indent="0" algn="ctr">
              <a:buNone/>
            </a:pPr>
            <a:r>
              <a:rPr lang="ru-RU" sz="2800" b="1" dirty="0" smtClean="0">
                <a:solidFill>
                  <a:srgbClr val="7030A0"/>
                </a:solidFill>
              </a:rPr>
              <a:t>Сайт </a:t>
            </a:r>
            <a:r>
              <a:rPr lang="en-US" sz="2800" b="1" dirty="0" smtClean="0">
                <a:solidFill>
                  <a:srgbClr val="7030A0"/>
                </a:solidFill>
              </a:rPr>
              <a:t> </a:t>
            </a:r>
            <a:r>
              <a:rPr lang="en-US" sz="2800" b="1" dirty="0" smtClean="0">
                <a:solidFill>
                  <a:schemeClr val="accent3">
                    <a:lumMod val="75000"/>
                  </a:schemeClr>
                </a:solidFill>
              </a:rPr>
              <a:t>mdou151kzn.ru </a:t>
            </a:r>
            <a:endParaRPr lang="ru-RU" sz="2800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795" y="4635018"/>
            <a:ext cx="8929411" cy="2169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415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дет-сад-4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024" y="427733"/>
            <a:ext cx="3901440" cy="25847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qtq80-bZfD3B.jpe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3" b="12421"/>
          <a:stretch/>
        </p:blipFill>
        <p:spPr bwMode="auto">
          <a:xfrm>
            <a:off x="4466425" y="450760"/>
            <a:ext cx="4354047" cy="25757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15483292635603902be5e6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3404688"/>
            <a:ext cx="4846295" cy="32308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6587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539552" y="731520"/>
            <a:ext cx="8064896" cy="3489568"/>
          </a:xfrm>
        </p:spPr>
        <p:txBody>
          <a:bodyPr>
            <a:noAutofit/>
          </a:bodyPr>
          <a:lstStyle/>
          <a:p>
            <a:pPr marL="45720" indent="0" algn="just">
              <a:buNone/>
            </a:pPr>
            <a:r>
              <a:rPr lang="ru-RU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По данным городского Управления здравоохранения 281 ребенок города Казани с диагнозом «тяжелое нарушения речи» не охвачен услугами дошкольного образования</a:t>
            </a:r>
          </a:p>
          <a:p>
            <a:pPr marL="45720" indent="0" algn="just">
              <a:buNone/>
            </a:pPr>
            <a:endParaRPr lang="ru-RU" sz="3600" b="1" dirty="0">
              <a:solidFill>
                <a:srgbClr val="002060"/>
              </a:solidFill>
            </a:endParaRPr>
          </a:p>
        </p:txBody>
      </p:sp>
      <p:pic>
        <p:nvPicPr>
          <p:cNvPr id="1026" name="Picture 2" descr="C:\Users\Пользователь 14\Desktop\86i592b3bc8124bf0.91054311-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3284984"/>
            <a:ext cx="5101273" cy="31882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1552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Пользователь 14\Desktop\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26672"/>
            <a:ext cx="4962621" cy="31697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Пользователь 14\Desktop\4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3573015"/>
            <a:ext cx="5439058" cy="30614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3213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3068960"/>
            <a:ext cx="8208912" cy="3312368"/>
          </a:xfrm>
        </p:spPr>
        <p:txBody>
          <a:bodyPr/>
          <a:lstStyle/>
          <a:p>
            <a:pPr marL="0" indent="0" algn="ctr">
              <a:buNone/>
            </a:pPr>
            <a:r>
              <a:rPr lang="ru-RU" sz="36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Консультационный </a:t>
            </a:r>
            <a:r>
              <a:rPr lang="ru-RU" sz="36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центр  для родителей, детей дошкольного возраста с  тяжелыми нарушениями речи, педагогов  дошкольных образовательных организаций</a:t>
            </a:r>
            <a:br>
              <a:rPr lang="ru-RU" sz="36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60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4012" y="116633"/>
            <a:ext cx="2638677" cy="2664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42479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383441" y="1480209"/>
            <a:ext cx="6408712" cy="72008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54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3200" dirty="0">
                <a:solidFill>
                  <a:srgbClr val="B4DCFA">
                    <a:lumMod val="25000"/>
                  </a:srgbClr>
                </a:solidFill>
              </a:rPr>
              <a:t>нормативно-правовой базы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353288" y="2503463"/>
            <a:ext cx="6408712" cy="72008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254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3200" dirty="0">
                <a:solidFill>
                  <a:srgbClr val="B4DCFA">
                    <a:lumMod val="25000"/>
                  </a:srgbClr>
                </a:solidFill>
              </a:rPr>
              <a:t>образовательных ресурсов 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232664" y="3529464"/>
            <a:ext cx="6408712" cy="72008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 w="254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2400" dirty="0">
                <a:solidFill>
                  <a:srgbClr val="B4DCFA">
                    <a:lumMod val="25000"/>
                  </a:srgbClr>
                </a:solidFill>
              </a:rPr>
              <a:t>программно-методического обеспечения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2343779" y="4437112"/>
            <a:ext cx="6408712" cy="72008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54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2343779" y="5481828"/>
            <a:ext cx="6408712" cy="72008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254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2411760" y="4437112"/>
            <a:ext cx="637100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>
                <a:solidFill>
                  <a:schemeClr val="bg2">
                    <a:lumMod val="25000"/>
                  </a:schemeClr>
                </a:solidFill>
              </a:rPr>
              <a:t>материально-технической базы </a:t>
            </a:r>
          </a:p>
          <a:p>
            <a:endParaRPr lang="ru-RU" dirty="0"/>
          </a:p>
        </p:txBody>
      </p:sp>
      <p:sp>
        <p:nvSpPr>
          <p:cNvPr id="14" name="TextBox 13"/>
          <p:cNvSpPr txBox="1"/>
          <p:nvPr/>
        </p:nvSpPr>
        <p:spPr>
          <a:xfrm>
            <a:off x="3052418" y="5481828"/>
            <a:ext cx="525658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>
                <a:solidFill>
                  <a:schemeClr val="bg2">
                    <a:lumMod val="25000"/>
                  </a:schemeClr>
                </a:solidFill>
              </a:rPr>
              <a:t>кадрового потенциала </a:t>
            </a:r>
          </a:p>
          <a:p>
            <a:endParaRPr lang="ru-RU" dirty="0"/>
          </a:p>
        </p:txBody>
      </p:sp>
      <p:pic>
        <p:nvPicPr>
          <p:cNvPr id="2050" name="Picture 2" descr="C:\Users\Методический\Desktop\методист казань\грант\картинки\1407259307_content14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8029" y="1246385"/>
            <a:ext cx="1693525" cy="198081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:\Users\Методический\Desktop\методист казань\грант\картинки\роропр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27"/>
          <a:stretch/>
        </p:blipFill>
        <p:spPr bwMode="auto">
          <a:xfrm>
            <a:off x="467544" y="4313499"/>
            <a:ext cx="1701742" cy="197077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Заголовок 1"/>
          <p:cNvSpPr txBox="1">
            <a:spLocks/>
          </p:cNvSpPr>
          <p:nvPr/>
        </p:nvSpPr>
        <p:spPr>
          <a:xfrm>
            <a:off x="573857" y="0"/>
            <a:ext cx="8208912" cy="936104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640080" indent="-457200" algn="l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54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ctr">
              <a:buFont typeface="Georgia" pitchFamily="18" charset="0"/>
              <a:buNone/>
            </a:pPr>
            <a:endParaRPr lang="ru-RU" sz="3200" dirty="0">
              <a:solidFill>
                <a:srgbClr val="002060"/>
              </a:solidFill>
            </a:endParaRPr>
          </a:p>
        </p:txBody>
      </p:sp>
      <p:sp>
        <p:nvSpPr>
          <p:cNvPr id="17" name="Заголовок 1"/>
          <p:cNvSpPr txBox="1">
            <a:spLocks/>
          </p:cNvSpPr>
          <p:nvPr/>
        </p:nvSpPr>
        <p:spPr>
          <a:xfrm>
            <a:off x="467544" y="404664"/>
            <a:ext cx="8352928" cy="1333599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640080" indent="-457200" algn="l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54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ctr">
              <a:buFont typeface="Georgia" pitchFamily="18" charset="0"/>
              <a:buNone/>
            </a:pPr>
            <a:r>
              <a:rPr lang="ru-RU" sz="36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Анализ условий:</a:t>
            </a:r>
            <a:endParaRPr lang="ru-RU" sz="360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17568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fd556e25de022c4aca92bc574f4533c9.jpg"/>
          <p:cNvPicPr>
            <a:picLocks noGrp="1" noChangeAspect="1" noChangeArrowheads="1"/>
          </p:cNvPicPr>
          <p:nvPr>
            <p:ph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29"/>
          <a:stretch/>
        </p:blipFill>
        <p:spPr bwMode="auto">
          <a:xfrm>
            <a:off x="165907" y="194702"/>
            <a:ext cx="4381472" cy="28742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min\Desktop\slagaemye-uspeshnosti-rebenk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4977" y="188640"/>
            <a:ext cx="4318371" cy="28803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admin\Desktop\292c145ee2fc3d98ad6b75605b907c1e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4"/>
          <a:stretch/>
        </p:blipFill>
        <p:spPr bwMode="auto">
          <a:xfrm>
            <a:off x="154546" y="3480893"/>
            <a:ext cx="4419877" cy="29523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admin\Desktop\613802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7"/>
          <a:stretch/>
        </p:blipFill>
        <p:spPr bwMode="auto">
          <a:xfrm>
            <a:off x="4684976" y="3504895"/>
            <a:ext cx="4318371" cy="29283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6220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5621</TotalTime>
  <Words>460</Words>
  <Application>Microsoft Office PowerPoint</Application>
  <PresentationFormat>Экран (4:3)</PresentationFormat>
  <Paragraphs>86</Paragraphs>
  <Slides>32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33" baseType="lpstr">
      <vt:lpstr>Воздушный поток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Консультационный центр  для родителей, детей дошкольного возраста с  тяжелыми нарушениями речи, педагогов  дошкольных образовательных организаций </vt:lpstr>
      <vt:lpstr>Презентация PowerPoint</vt:lpstr>
      <vt:lpstr>Презентация PowerPoint</vt:lpstr>
      <vt:lpstr>Модели работы консультационного центра</vt:lpstr>
      <vt:lpstr>Презентация PowerPoint</vt:lpstr>
      <vt:lpstr>Цели проекта:  </vt:lpstr>
      <vt:lpstr>Задачи проекта: </vt:lpstr>
      <vt:lpstr>Основные направления деятельности проекта: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График работы консультационного центра</vt:lpstr>
      <vt:lpstr>Презентация PowerPoint</vt:lpstr>
      <vt:lpstr>Презентация PowerPoint</vt:lpstr>
      <vt:lpstr>Презентация PowerPoint</vt:lpstr>
      <vt:lpstr>Смета проекта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Наши контакты: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Методический</dc:creator>
  <cp:lastModifiedBy>Пользователь 14</cp:lastModifiedBy>
  <cp:revision>156</cp:revision>
  <dcterms:created xsi:type="dcterms:W3CDTF">2017-02-20T06:49:55Z</dcterms:created>
  <dcterms:modified xsi:type="dcterms:W3CDTF">2018-11-29T14:28:32Z</dcterms:modified>
</cp:coreProperties>
</file>